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1" r:id="rId4"/>
    <p:sldId id="258" r:id="rId5"/>
    <p:sldId id="260" r:id="rId6"/>
    <p:sldId id="262" r:id="rId7"/>
    <p:sldId id="263" r:id="rId8"/>
    <p:sldId id="264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F9FC6C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B4B15-EA64-442A-978F-A25A064CE72F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05801" y="175729"/>
            <a:ext cx="435119" cy="3862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EZEKIEL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Ezekiel</a:t>
            </a:r>
            <a:r>
              <a:rPr lang="en-US" sz="3200" dirty="0" smtClean="0"/>
              <a:t> ~ </a:t>
            </a:r>
            <a:r>
              <a:rPr lang="en-US" sz="3200" i="1" dirty="0" smtClean="0"/>
              <a:t>God strengthens</a:t>
            </a:r>
            <a:r>
              <a:rPr lang="en-US" sz="3200" dirty="0" smtClean="0"/>
              <a:t> – </a:t>
            </a:r>
            <a:r>
              <a:rPr lang="en-US" sz="3200" b="1" i="1" dirty="0" err="1" smtClean="0">
                <a:solidFill>
                  <a:schemeClr val="bg1"/>
                </a:solidFill>
                <a:latin typeface="+mj-lt"/>
              </a:rPr>
              <a:t>chazaq</a:t>
            </a:r>
            <a:r>
              <a:rPr lang="en-US" sz="3200" dirty="0" smtClean="0"/>
              <a:t> + </a:t>
            </a:r>
            <a:r>
              <a:rPr lang="en-US" sz="3200" b="1" i="1" dirty="0" smtClean="0">
                <a:solidFill>
                  <a:schemeClr val="bg1"/>
                </a:solidFill>
                <a:latin typeface="+mj-lt"/>
              </a:rPr>
              <a:t>el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7526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Magneto" pitchFamily="82" charset="0"/>
              </a:rPr>
              <a:t> </a:t>
            </a:r>
            <a:r>
              <a:rPr lang="en-US" sz="3200" dirty="0" smtClean="0"/>
              <a:t>Contemporary of Daniel and Jeremiah </a:t>
            </a:r>
            <a:endParaRPr lang="en-US" sz="3200" dirty="0" smtClean="0">
              <a:latin typeface="Magneto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74320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Magneto" pitchFamily="82" charset="0"/>
              </a:rPr>
              <a:t> </a:t>
            </a:r>
            <a:r>
              <a:rPr lang="en-US" sz="3200" dirty="0" smtClean="0"/>
              <a:t>Jeremiah, Zechariah and Ezekiel were prophet/priests</a:t>
            </a:r>
            <a:endParaRPr lang="en-US" sz="3200" dirty="0" smtClean="0">
              <a:latin typeface="Magneto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5801" y="175729"/>
            <a:ext cx="435119" cy="3862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EZEKIEL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6" grpId="2"/>
      <p:bldP spid="7" grpId="0"/>
      <p:bldP spid="7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18"/>
          <p:cNvGrpSpPr/>
          <p:nvPr/>
        </p:nvGrpSpPr>
        <p:grpSpPr>
          <a:xfrm>
            <a:off x="457200" y="1815026"/>
            <a:ext cx="7315200" cy="533400"/>
            <a:chOff x="457200" y="838200"/>
            <a:chExt cx="7315200" cy="533400"/>
          </a:xfrm>
        </p:grpSpPr>
        <p:sp>
          <p:nvSpPr>
            <p:cNvPr id="31" name="Rectangle 30"/>
            <p:cNvSpPr/>
            <p:nvPr/>
          </p:nvSpPr>
          <p:spPr>
            <a:xfrm>
              <a:off x="457200" y="838200"/>
              <a:ext cx="7315200" cy="53340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5400000">
              <a:off x="2019300" y="11049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1104900" y="11049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4762500" y="11049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3848100" y="11049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2933700" y="11049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5676900" y="11049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6591300" y="11049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/>
          <p:cNvSpPr/>
          <p:nvPr/>
        </p:nvSpPr>
        <p:spPr>
          <a:xfrm>
            <a:off x="2057400" y="1828800"/>
            <a:ext cx="3733800" cy="509650"/>
          </a:xfrm>
          <a:prstGeom prst="rect">
            <a:avLst/>
          </a:pr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743200" y="1828800"/>
            <a:ext cx="1066800" cy="509650"/>
          </a:xfrm>
          <a:prstGeom prst="rect">
            <a:avLst/>
          </a:prstGeom>
          <a:solidFill>
            <a:schemeClr val="accent5">
              <a:lumMod val="5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85800" y="1828800"/>
            <a:ext cx="2442734" cy="50965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05801" y="175729"/>
            <a:ext cx="435119" cy="3862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EZEKIEL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6900" y="1879351"/>
            <a:ext cx="10668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615 BC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78875" y="1891226"/>
            <a:ext cx="10668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585 BC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07675" y="1891226"/>
            <a:ext cx="10668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545 BC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24600" y="1891226"/>
            <a:ext cx="10668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515 BC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23242" y="688621"/>
            <a:ext cx="1848558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Magneto" pitchFamily="82" charset="0"/>
              </a:rPr>
              <a:t>1</a:t>
            </a:r>
            <a:r>
              <a:rPr lang="en-US" sz="1600" baseline="30000" dirty="0" smtClean="0">
                <a:latin typeface="Magneto" pitchFamily="82" charset="0"/>
              </a:rPr>
              <a:t>st</a:t>
            </a:r>
            <a:r>
              <a:rPr lang="en-US" sz="1600" dirty="0" smtClean="0">
                <a:latin typeface="Magneto" pitchFamily="82" charset="0"/>
              </a:rPr>
              <a:t> Deportation 605 BC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rot="16200000" flipH="1">
            <a:off x="1751895" y="1494595"/>
            <a:ext cx="457200" cy="141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059558" y="685800"/>
            <a:ext cx="191719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Magneto" pitchFamily="82" charset="0"/>
              </a:rPr>
              <a:t>3</a:t>
            </a:r>
            <a:r>
              <a:rPr lang="en-US" sz="1600" baseline="30000" dirty="0" smtClean="0">
                <a:latin typeface="Magneto" pitchFamily="82" charset="0"/>
              </a:rPr>
              <a:t>rd</a:t>
            </a:r>
            <a:r>
              <a:rPr lang="en-US" sz="1600" dirty="0" smtClean="0">
                <a:latin typeface="Magneto" pitchFamily="82" charset="0"/>
              </a:rPr>
              <a:t> Deportation 586 BC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3055612" y="1350721"/>
            <a:ext cx="476380" cy="3160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811658" y="2879850"/>
            <a:ext cx="191719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Magneto" pitchFamily="82" charset="0"/>
              </a:rPr>
              <a:t>2</a:t>
            </a:r>
            <a:r>
              <a:rPr lang="en-US" sz="1600" baseline="30000" dirty="0" smtClean="0">
                <a:latin typeface="Magneto" pitchFamily="82" charset="0"/>
              </a:rPr>
              <a:t>nd</a:t>
            </a:r>
            <a:r>
              <a:rPr lang="en-US" sz="1600" dirty="0" smtClean="0">
                <a:latin typeface="Magneto" pitchFamily="82" charset="0"/>
              </a:rPr>
              <a:t> Deportation 597 BC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rot="16200000" flipV="1">
            <a:off x="2341112" y="2494480"/>
            <a:ext cx="476380" cy="3160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457200" y="3657600"/>
            <a:ext cx="533400" cy="509650"/>
          </a:xfrm>
          <a:prstGeom prst="rect">
            <a:avLst/>
          </a:prstGeom>
          <a:solidFill>
            <a:schemeClr val="bg1">
              <a:alpha val="50196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57200" y="4990954"/>
            <a:ext cx="533400" cy="509650"/>
          </a:xfrm>
          <a:prstGeom prst="rect">
            <a:avLst/>
          </a:prstGeom>
          <a:solidFill>
            <a:schemeClr val="accent5">
              <a:lumMod val="50000"/>
              <a:alpha val="50196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143000" y="36576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agneto" pitchFamily="82" charset="0"/>
              </a:rPr>
              <a:t>Jeremiah ~ 626-586 BC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43000" y="49530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agneto" pitchFamily="82" charset="0"/>
              </a:rPr>
              <a:t>Ezekiel ~ 593-571 BC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57200" y="4305154"/>
            <a:ext cx="533400" cy="509650"/>
          </a:xfrm>
          <a:prstGeom prst="rect">
            <a:avLst/>
          </a:prstGeom>
          <a:solidFill>
            <a:schemeClr val="accent2">
              <a:lumMod val="75000"/>
              <a:alpha val="50196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1143000" y="42672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agneto" pitchFamily="82" charset="0"/>
              </a:rPr>
              <a:t>Daniel~ 603-533 BC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3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8" grpId="0" animBg="1"/>
      <p:bldP spid="48" grpId="1" animBg="1"/>
      <p:bldP spid="47" grpId="0" animBg="1"/>
      <p:bldP spid="47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9" grpId="0" animBg="1"/>
      <p:bldP spid="39" grpId="1" animBg="1"/>
      <p:bldP spid="42" grpId="0" animBg="1"/>
      <p:bldP spid="42" grpId="1" animBg="1"/>
      <p:bldP spid="44" grpId="0" animBg="1"/>
      <p:bldP spid="44" grpId="1" animBg="1"/>
      <p:bldP spid="49" grpId="0" animBg="1"/>
      <p:bldP spid="49" grpId="1" animBg="1"/>
      <p:bldP spid="50" grpId="0" animBg="1"/>
      <p:bldP spid="50" grpId="1" animBg="1"/>
      <p:bldP spid="51" grpId="0"/>
      <p:bldP spid="51" grpId="1"/>
      <p:bldP spid="52" grpId="0"/>
      <p:bldP spid="52" grpId="1"/>
      <p:bldP spid="46" grpId="0" animBg="1"/>
      <p:bldP spid="46" grpId="1" animBg="1"/>
      <p:bldP spid="53" grpId="0"/>
      <p:bldP spid="5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1-24 = Judgment of Israel</a:t>
            </a:r>
            <a:endParaRPr lang="en-US" sz="3200" dirty="0">
              <a:latin typeface="Magneto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219200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25-32 = Judgment of nations</a:t>
            </a:r>
            <a:endParaRPr lang="en-US" sz="3200" dirty="0">
              <a:latin typeface="Magneto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435119" cy="3862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EZEKIEL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199382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33-48 = Restoration</a:t>
            </a:r>
            <a:endParaRPr lang="en-US" sz="3200" dirty="0">
              <a:latin typeface="Magneto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2" grpId="0"/>
      <p:bldP spid="12" grpId="1"/>
      <p:bldP spid="12" grpId="2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05801" y="175729"/>
            <a:ext cx="435119" cy="3862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EZEKIEL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669" t="25000" r="22694" b="11458"/>
          <a:stretch>
            <a:fillRect/>
          </a:stretch>
        </p:blipFill>
        <p:spPr bwMode="auto">
          <a:xfrm>
            <a:off x="228600" y="762000"/>
            <a:ext cx="6172200" cy="396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Lamentations “Wordle”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 tmFilter="0,0; .5, 0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05801" y="175729"/>
            <a:ext cx="435119" cy="3862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EZEKIEL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762000"/>
          <a:ext cx="6248400" cy="365760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524000"/>
                <a:gridCol w="1371600"/>
                <a:gridCol w="1600200"/>
                <a:gridCol w="17526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chemeClr val="tx1">
                                <a:alpha val="43000"/>
                              </a:schemeClr>
                            </a:outerShdw>
                          </a:effectLst>
                        </a:rPr>
                        <a:t>Reference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chemeClr val="tx1">
                              <a:alpha val="43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chemeClr val="tx1">
                                <a:alpha val="43000"/>
                              </a:schemeClr>
                            </a:outerShdw>
                          </a:effectLst>
                        </a:rPr>
                        <a:t>Eze</a:t>
                      </a:r>
                      <a:r>
                        <a:rPr lang="en-US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chemeClr val="tx1">
                                <a:alpha val="43000"/>
                              </a:schemeClr>
                            </a:outerShdw>
                          </a:effectLst>
                        </a:rPr>
                        <a:t>. 1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chemeClr val="tx1">
                              <a:alpha val="43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chemeClr val="tx1">
                                <a:alpha val="43000"/>
                              </a:schemeClr>
                            </a:outerShdw>
                          </a:effectLst>
                        </a:rPr>
                        <a:t>Is. 6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chemeClr val="tx1">
                              <a:alpha val="43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chemeClr val="tx1">
                                <a:alpha val="43000"/>
                              </a:schemeClr>
                            </a:outerShdw>
                          </a:effectLst>
                        </a:rPr>
                        <a:t>Rev. 4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chemeClr val="tx1">
                              <a:alpha val="43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6C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chemeClr val="tx1">
                                <a:alpha val="43000"/>
                              </a:schemeClr>
                            </a:outerShdw>
                          </a:effectLst>
                        </a:rPr>
                        <a:t>Identity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6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6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6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6C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chemeClr val="tx1">
                                <a:alpha val="43000"/>
                              </a:schemeClr>
                            </a:outerShdw>
                          </a:effectLst>
                        </a:rPr>
                        <a:t>Faces</a:t>
                      </a:r>
                      <a:endParaRPr lang="en-US" sz="22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chemeClr val="tx1">
                              <a:alpha val="43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6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6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6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6C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chemeClr val="tx1">
                                <a:alpha val="43000"/>
                              </a:schemeClr>
                            </a:outerShdw>
                          </a:effectLst>
                        </a:rPr>
                        <a:t>Wings</a:t>
                      </a:r>
                      <a:endParaRPr lang="en-US" sz="22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chemeClr val="tx1">
                              <a:alpha val="43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6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6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6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6C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chemeClr val="tx1">
                                <a:alpha val="43000"/>
                              </a:schemeClr>
                            </a:outerShdw>
                          </a:effectLst>
                        </a:rPr>
                        <a:t>Speech</a:t>
                      </a:r>
                      <a:endParaRPr lang="en-US" sz="22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chemeClr val="tx1">
                              <a:alpha val="43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6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6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6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6C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chemeClr val="tx1">
                                <a:alpha val="43000"/>
                              </a:schemeClr>
                            </a:outerShdw>
                          </a:effectLst>
                        </a:rPr>
                        <a:t>Eyes</a:t>
                      </a:r>
                      <a:endParaRPr lang="en-US" sz="22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chemeClr val="tx1">
                              <a:alpha val="43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6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6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6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6C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56184" y="1335563"/>
            <a:ext cx="152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neto" pitchFamily="82" charset="0"/>
              </a:rPr>
              <a:t>Living Creatures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00400" y="1480968"/>
            <a:ext cx="16002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neto" pitchFamily="82" charset="0"/>
              </a:rPr>
              <a:t>Seraphim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09074" y="1328568"/>
            <a:ext cx="152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neto" pitchFamily="82" charset="0"/>
              </a:rPr>
              <a:t>Living Creatures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51660" y="2082216"/>
            <a:ext cx="1348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neto" pitchFamily="82" charset="0"/>
              </a:rPr>
              <a:t>4 each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0400" y="207981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neto" pitchFamily="82" charset="0"/>
              </a:rPr>
              <a:t>N/A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69220" y="1938168"/>
            <a:ext cx="1797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neto" pitchFamily="82" charset="0"/>
              </a:rPr>
              <a:t>4 different faces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71832" y="2681058"/>
            <a:ext cx="1328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neto" pitchFamily="82" charset="0"/>
              </a:rPr>
              <a:t>4 wings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98316" y="2688516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neto" pitchFamily="82" charset="0"/>
              </a:rPr>
              <a:t>4 wings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00400" y="2688516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neto" pitchFamily="82" charset="0"/>
              </a:rPr>
              <a:t>6 wings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28800" y="3301416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neto" pitchFamily="82" charset="0"/>
              </a:rPr>
              <a:t>N/A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00400" y="3915332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neto" pitchFamily="82" charset="0"/>
              </a:rPr>
              <a:t>N/A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66780" y="315782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neto" pitchFamily="82" charset="0"/>
              </a:rPr>
              <a:t>“Holy, holy, holy”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00600" y="3154678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neto" pitchFamily="82" charset="0"/>
              </a:rPr>
              <a:t>“Holy, holy, holy”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00600" y="380704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neto" pitchFamily="82" charset="0"/>
              </a:rPr>
              <a:t>Covering the creatures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28800" y="3766968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neto" pitchFamily="82" charset="0"/>
              </a:rPr>
              <a:t>Within the rims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4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2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5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9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0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3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6" grpId="0"/>
      <p:bldP spid="16" grpId="1"/>
      <p:bldP spid="16" grpId="2"/>
      <p:bldP spid="17" grpId="0"/>
      <p:bldP spid="17" grpId="1"/>
      <p:bldP spid="17" grpId="2"/>
      <p:bldP spid="18" grpId="0"/>
      <p:bldP spid="18" grpId="1"/>
      <p:bldP spid="18" grpId="2"/>
      <p:bldP spid="19" grpId="0"/>
      <p:bldP spid="19" grpId="1"/>
      <p:bldP spid="19" grpId="2"/>
      <p:bldP spid="20" grpId="0"/>
      <p:bldP spid="20" grpId="1"/>
      <p:bldP spid="21" grpId="0"/>
      <p:bldP spid="21" grpId="1"/>
      <p:bldP spid="21" grpId="2"/>
      <p:bldP spid="22" grpId="0"/>
      <p:bldP spid="22" grpId="1"/>
      <p:bldP spid="22" grpId="2"/>
      <p:bldP spid="23" grpId="0"/>
      <p:bldP spid="23" grpId="1"/>
      <p:bldP spid="24" grpId="0"/>
      <p:bldP spid="2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You shall know that I am the </a:t>
            </a:r>
            <a:r>
              <a:rPr lang="en-US" sz="3200" i="1" cap="small" dirty="0" smtClean="0">
                <a:solidFill>
                  <a:schemeClr val="bg1"/>
                </a:solidFill>
              </a:rPr>
              <a:t>Lord </a:t>
            </a:r>
            <a:r>
              <a:rPr lang="en-US" sz="3200" dirty="0" smtClean="0"/>
              <a:t>~ over 60x in Ezekiel</a:t>
            </a:r>
            <a:endParaRPr lang="en-US" sz="3200" dirty="0">
              <a:latin typeface="Magneto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435119" cy="3862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EZEKIEL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NIV ~ </a:t>
            </a:r>
            <a:r>
              <a:rPr lang="en-US" sz="3200" i="1" dirty="0" smtClean="0">
                <a:solidFill>
                  <a:schemeClr val="bg1"/>
                </a:solidFill>
              </a:rPr>
              <a:t>the chief prince of Meshach and Tubal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435119" cy="3862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EZEKIEL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8600" y="762000"/>
            <a:ext cx="6096000" cy="4759054"/>
            <a:chOff x="228600" y="762000"/>
            <a:chExt cx="6096000" cy="4759054"/>
          </a:xfrm>
        </p:grpSpPr>
        <p:pic>
          <p:nvPicPr>
            <p:cNvPr id="23" name="Picture 22" descr="Nations of Ezekiel 38.bmp"/>
            <p:cNvPicPr>
              <a:picLocks noChangeAspect="1"/>
            </p:cNvPicPr>
            <p:nvPr/>
          </p:nvPicPr>
          <p:blipFill>
            <a:blip r:embed="rId2" cstate="print"/>
            <a:srcRect l="11667" r="14167" b="4771"/>
            <a:stretch>
              <a:fillRect/>
            </a:stretch>
          </p:blipFill>
          <p:spPr>
            <a:xfrm>
              <a:off x="228600" y="762000"/>
              <a:ext cx="6096000" cy="4759054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25" name="TextBox 24"/>
            <p:cNvSpPr txBox="1"/>
            <p:nvPr/>
          </p:nvSpPr>
          <p:spPr>
            <a:xfrm rot="714250">
              <a:off x="638210" y="3044527"/>
              <a:ext cx="1932363" cy="341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solidFill>
                    <a:srgbClr val="FFFF00"/>
                  </a:solidFill>
                  <a:latin typeface="+mj-lt"/>
                </a:rPr>
                <a:t>Mediterranean Sea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 rot="510696">
              <a:off x="2456657" y="1842067"/>
              <a:ext cx="12341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solidFill>
                    <a:srgbClr val="FFFF00"/>
                  </a:solidFill>
                  <a:latin typeface="+mj-lt"/>
                </a:rPr>
                <a:t>Black Sea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3529921">
              <a:off x="4240920" y="2187855"/>
              <a:ext cx="15549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solidFill>
                    <a:srgbClr val="FFFF00"/>
                  </a:solidFill>
                  <a:latin typeface="+mj-lt"/>
                </a:rPr>
                <a:t>Caspian Sea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 rot="2763479">
              <a:off x="4580884" y="4206786"/>
              <a:ext cx="15549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solidFill>
                    <a:srgbClr val="FFFF00"/>
                  </a:solidFill>
                  <a:latin typeface="+mj-lt"/>
                </a:rPr>
                <a:t>Persian Gulf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 rot="3529921">
              <a:off x="2767473" y="4590763"/>
              <a:ext cx="9343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solidFill>
                    <a:srgbClr val="FFFF00"/>
                  </a:solidFill>
                  <a:latin typeface="+mj-lt"/>
                </a:rPr>
                <a:t>Red Sea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305801" y="175729"/>
            <a:ext cx="435119" cy="3862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EZEKIEL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73244" y="1194625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Magog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46088" y="2091462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Gomer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5200" y="2592906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Togarmah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0" y="226443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Meschech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90132" y="264789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Tubal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81600" y="28956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Rosh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81600" y="340989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Persia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200" y="371469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Libya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81200" y="50100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Ethiopia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58496" y="1212378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Russia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05400" y="3138948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Iran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62200" y="2453148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Turkey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29000" y="15240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Georgia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35472" y="1934496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Armenia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505200" y="25908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Syria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57400" y="5016912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Sudan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45192" y="32766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Iraq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711244" y="2998836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Lebanon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28332" y="3414252"/>
            <a:ext cx="1113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Jordan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26340" y="38862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Egypt</a:t>
            </a:r>
          </a:p>
        </p:txBody>
      </p:sp>
      <p:sp>
        <p:nvSpPr>
          <p:cNvPr id="44" name="Striped Right Arrow 43"/>
          <p:cNvSpPr/>
          <p:nvPr/>
        </p:nvSpPr>
        <p:spPr>
          <a:xfrm rot="16871468">
            <a:off x="3815040" y="663111"/>
            <a:ext cx="523319" cy="595558"/>
          </a:xfrm>
          <a:prstGeom prst="stripedRightArrow">
            <a:avLst>
              <a:gd name="adj1" fmla="val 50179"/>
              <a:gd name="adj2" fmla="val 4189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2" grpId="2"/>
      <p:bldP spid="24" grpId="0"/>
      <p:bldP spid="24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4" grpId="0" animBg="1"/>
      <p:bldP spid="44" grpId="1" animBg="1"/>
    </p:bldLst>
  </p:timing>
</p:sld>
</file>

<file path=ppt/theme/theme1.xml><?xml version="1.0" encoding="utf-8"?>
<a:theme xmlns:a="http://schemas.openxmlformats.org/drawingml/2006/main" name="Route_66">
  <a:themeElements>
    <a:clrScheme name="Route 66">
      <a:dk1>
        <a:srgbClr val="FFFFFF"/>
      </a:dk1>
      <a:lt1>
        <a:srgbClr val="FFC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oute 66">
      <a:majorFont>
        <a:latin typeface="Times New Roman"/>
        <a:ea typeface=""/>
        <a:cs typeface=""/>
      </a:majorFont>
      <a:minorFont>
        <a:latin typeface="Magne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 smtClean="0">
            <a:latin typeface="Magneto" pitchFamily="8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Route_66</Template>
  <TotalTime>1030</TotalTime>
  <Words>186</Words>
  <Application>Microsoft Office PowerPoint</Application>
  <PresentationFormat>On-screen Show (4:3)</PresentationFormat>
  <Paragraphs>77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Route_66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92</cp:revision>
  <dcterms:created xsi:type="dcterms:W3CDTF">2009-10-08T11:07:14Z</dcterms:created>
  <dcterms:modified xsi:type="dcterms:W3CDTF">2009-10-12T20:12:42Z</dcterms:modified>
</cp:coreProperties>
</file>